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67"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é Kamphuis" userId="1e6fb90aa6460e5a" providerId="LiveId" clId="{B83F68AA-3CF6-487B-8011-C21881A316A0}"/>
    <pc:docChg chg="custSel addSld modSld">
      <pc:chgData name="José Kamphuis" userId="1e6fb90aa6460e5a" providerId="LiveId" clId="{B83F68AA-3CF6-487B-8011-C21881A316A0}" dt="2018-01-29T22:31:54.260" v="85" actId="255"/>
      <pc:docMkLst>
        <pc:docMk/>
      </pc:docMkLst>
      <pc:sldChg chg="addSp modSp add mod setBg">
        <pc:chgData name="José Kamphuis" userId="1e6fb90aa6460e5a" providerId="LiveId" clId="{B83F68AA-3CF6-487B-8011-C21881A316A0}" dt="2018-01-29T22:31:54.260" v="85" actId="255"/>
        <pc:sldMkLst>
          <pc:docMk/>
          <pc:sldMk cId="3793807775" sldId="274"/>
        </pc:sldMkLst>
        <pc:spChg chg="mod">
          <ac:chgData name="José Kamphuis" userId="1e6fb90aa6460e5a" providerId="LiveId" clId="{B83F68AA-3CF6-487B-8011-C21881A316A0}" dt="2018-01-29T22:31:39.472" v="83" actId="14100"/>
          <ac:spMkLst>
            <pc:docMk/>
            <pc:sldMk cId="3793807775" sldId="274"/>
            <ac:spMk id="2" creationId="{CE8D74FE-401C-4BE7-B6EF-DE0C00E0220E}"/>
          </ac:spMkLst>
        </pc:spChg>
        <pc:spChg chg="mod">
          <ac:chgData name="José Kamphuis" userId="1e6fb90aa6460e5a" providerId="LiveId" clId="{B83F68AA-3CF6-487B-8011-C21881A316A0}" dt="2018-01-29T22:31:54.260" v="85" actId="255"/>
          <ac:spMkLst>
            <pc:docMk/>
            <pc:sldMk cId="3793807775" sldId="274"/>
            <ac:spMk id="3" creationId="{37CFA932-6562-4452-8E16-F6BF31CA5BE0}"/>
          </ac:spMkLst>
        </pc:spChg>
        <pc:spChg chg="add">
          <ac:chgData name="José Kamphuis" userId="1e6fb90aa6460e5a" providerId="LiveId" clId="{B83F68AA-3CF6-487B-8011-C21881A316A0}" dt="2018-01-29T22:31:30.070" v="82" actId="26606"/>
          <ac:spMkLst>
            <pc:docMk/>
            <pc:sldMk cId="3793807775" sldId="274"/>
            <ac:spMk id="73" creationId="{D2B54B4E-3454-4B76-B85A-8512B77298D7}"/>
          </ac:spMkLst>
        </pc:spChg>
        <pc:spChg chg="add">
          <ac:chgData name="José Kamphuis" userId="1e6fb90aa6460e5a" providerId="LiveId" clId="{B83F68AA-3CF6-487B-8011-C21881A316A0}" dt="2018-01-29T22:31:30.070" v="82" actId="26606"/>
          <ac:spMkLst>
            <pc:docMk/>
            <pc:sldMk cId="3793807775" sldId="274"/>
            <ac:spMk id="75" creationId="{7EFFE965-5586-4889-A74D-3A6080D04B44}"/>
          </ac:spMkLst>
        </pc:spChg>
        <pc:spChg chg="add">
          <ac:chgData name="José Kamphuis" userId="1e6fb90aa6460e5a" providerId="LiveId" clId="{B83F68AA-3CF6-487B-8011-C21881A316A0}" dt="2018-01-29T22:31:30.070" v="82" actId="26606"/>
          <ac:spMkLst>
            <pc:docMk/>
            <pc:sldMk cId="3793807775" sldId="274"/>
            <ac:spMk id="77" creationId="{5BC4125D-18D9-4A65-82B6-C24FE9434FAF}"/>
          </ac:spMkLst>
        </pc:spChg>
        <pc:spChg chg="add">
          <ac:chgData name="José Kamphuis" userId="1e6fb90aa6460e5a" providerId="LiveId" clId="{B83F68AA-3CF6-487B-8011-C21881A316A0}" dt="2018-01-29T22:31:30.070" v="82" actId="26606"/>
          <ac:spMkLst>
            <pc:docMk/>
            <pc:sldMk cId="3793807775" sldId="274"/>
            <ac:spMk id="79" creationId="{A86DE327-0F45-4F54-BB6C-68A093CE55CC}"/>
          </ac:spMkLst>
        </pc:spChg>
        <pc:spChg chg="add">
          <ac:chgData name="José Kamphuis" userId="1e6fb90aa6460e5a" providerId="LiveId" clId="{B83F68AA-3CF6-487B-8011-C21881A316A0}" dt="2018-01-29T22:31:30.070" v="82" actId="26606"/>
          <ac:spMkLst>
            <pc:docMk/>
            <pc:sldMk cId="3793807775" sldId="274"/>
            <ac:spMk id="81" creationId="{795857C2-E6E7-405A-B5A3-4DE3B50A7BCF}"/>
          </ac:spMkLst>
        </pc:spChg>
        <pc:picChg chg="add">
          <ac:chgData name="José Kamphuis" userId="1e6fb90aa6460e5a" providerId="LiveId" clId="{B83F68AA-3CF6-487B-8011-C21881A316A0}" dt="2018-01-29T22:31:30.070" v="82" actId="26606"/>
          <ac:picMkLst>
            <pc:docMk/>
            <pc:sldMk cId="3793807775" sldId="274"/>
            <ac:picMk id="71" creationId="{4C886762-16F0-4868-B83A-26174621418A}"/>
          </ac:picMkLst>
        </pc:picChg>
        <pc:picChg chg="add mod ord">
          <ac:chgData name="José Kamphuis" userId="1e6fb90aa6460e5a" providerId="LiveId" clId="{B83F68AA-3CF6-487B-8011-C21881A316A0}" dt="2018-01-29T22:31:30.070" v="82" actId="26606"/>
          <ac:picMkLst>
            <pc:docMk/>
            <pc:sldMk cId="3793807775" sldId="274"/>
            <ac:picMk id="6146" creationId="{F2B42EE2-2D24-4D26-8417-4AEB63B0F645}"/>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nl-NL"/>
              <a:t>Klik om stijl te bewerken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1/29/2018</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‹nr.›</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341D2AC3-6A0B-4169-B1EA-E3AE8B351BDD}" type="datetimeFigureOut">
              <a:rPr lang="en-US" dirty="0"/>
              <a:t>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nl-NL"/>
              <a:t>Klik om stijl te bewerken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DD4B9363-8B87-41B7-9F8E-64519CBB8F34}" type="datetimeFigureOut">
              <a:rPr lang="en-US" dirty="0"/>
              <a:t>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nl-NL"/>
              <a:t>Klik om stijl te bewerken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EAEF5746-5284-4951-9F37-7AE924EDBCB7}" type="datetimeFigureOut">
              <a:rPr lang="en-US" dirty="0"/>
              <a:t>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nl-NL"/>
              <a:t>Klik om stijl te bewerken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02398B29-7265-4A65-A2A4-6703C057B7C1}" type="datetimeFigureOut">
              <a:rPr lang="en-US" dirty="0"/>
              <a:t>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nl-NL"/>
              <a:t>Klik om stijl te bewerken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28FBA082-94DF-4C4B-A041-6624924AB0A8}" type="datetimeFigureOut">
              <a:rPr lang="en-US" dirty="0"/>
              <a:t>1/29/2018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nl-NL"/>
              <a:t>Klik om stijl te bewerken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B27686C4-3AB5-4E0C-86CA-FB108C350AA9}" type="datetimeFigureOut">
              <a:rPr lang="en-US" dirty="0"/>
              <a:t>1/29/2018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nl-NL"/>
              <a:t>Klik om stijl te bewerken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nl-NL"/>
              <a:t>Klik om stijl te bewerken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nl-NL"/>
              <a:t>Klik om stijl te bewerken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0F7F47CF-67C9-420C-80A5-E2069FF0C2DF}" type="datetimeFigureOut">
              <a:rPr lang="en-US" dirty="0"/>
              <a:t>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nl-NL"/>
              <a:t>Klik om stijl te bewerken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nl-NL"/>
              <a:t>Klik om stijl te bewerken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Content Placeholder 3"/>
          <p:cNvSpPr>
            <a:spLocks noGrp="1"/>
          </p:cNvSpPr>
          <p:nvPr>
            <p:ph sz="quarter" idx="13"/>
          </p:nvPr>
        </p:nvSpPr>
        <p:spPr>
          <a:xfrm>
            <a:off x="685802" y="2861733"/>
            <a:ext cx="5088712" cy="2512852"/>
          </a:xfrm>
        </p:spPr>
        <p:txBody>
          <a:bodyPr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3" name="Content Placeholder 5"/>
          <p:cNvSpPr>
            <a:spLocks noGrp="1"/>
          </p:cNvSpPr>
          <p:nvPr>
            <p:ph sz="quarter" idx="14"/>
          </p:nvPr>
        </p:nvSpPr>
        <p:spPr>
          <a:xfrm>
            <a:off x="5993969" y="2861733"/>
            <a:ext cx="5088713" cy="2512852"/>
          </a:xfrm>
        </p:spPr>
        <p:txBody>
          <a:bodyPr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1/29/2018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nl-NL"/>
              <a:t>Klik om stijl te bewerken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50C3BFE2-83B7-4B0A-B9D3-AB28331082B3}" type="datetimeFigureOut">
              <a:rPr lang="en-US" dirty="0"/>
              <a:t>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nl-NL"/>
              <a:t>Klik om stijl te bewerken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12EF78E3-FDA3-4D28-AAA2-0B81F349A39D}" type="datetimeFigureOut">
              <a:rPr lang="en-US" dirty="0"/>
              <a:t>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1/29/2018</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1605E1-2632-4FF9-9C75-6A027ABA6F66}"/>
              </a:ext>
            </a:extLst>
          </p:cNvPr>
          <p:cNvSpPr>
            <a:spLocks noGrp="1"/>
          </p:cNvSpPr>
          <p:nvPr>
            <p:ph type="ctrTitle"/>
          </p:nvPr>
        </p:nvSpPr>
        <p:spPr/>
        <p:txBody>
          <a:bodyPr/>
          <a:lstStyle/>
          <a:p>
            <a:r>
              <a:rPr lang="nl-NL" dirty="0"/>
              <a:t>Belasting en wetgeving</a:t>
            </a:r>
          </a:p>
        </p:txBody>
      </p:sp>
      <p:sp>
        <p:nvSpPr>
          <p:cNvPr id="3" name="Ondertitel 2">
            <a:extLst>
              <a:ext uri="{FF2B5EF4-FFF2-40B4-BE49-F238E27FC236}">
                <a16:creationId xmlns:a16="http://schemas.microsoft.com/office/drawing/2014/main" id="{CB5A9BE1-DE57-4CB4-B5D6-022D5D9C644A}"/>
              </a:ext>
            </a:extLst>
          </p:cNvPr>
          <p:cNvSpPr>
            <a:spLocks noGrp="1"/>
          </p:cNvSpPr>
          <p:nvPr>
            <p:ph type="subTitle" idx="1"/>
          </p:nvPr>
        </p:nvSpPr>
        <p:spPr/>
        <p:txBody>
          <a:bodyPr/>
          <a:lstStyle/>
          <a:p>
            <a:r>
              <a:rPr lang="nl-NL" dirty="0"/>
              <a:t>Les 2; ondernemingsvormen j. kamphuis AOC-Oost</a:t>
            </a:r>
          </a:p>
        </p:txBody>
      </p:sp>
    </p:spTree>
    <p:extLst>
      <p:ext uri="{BB962C8B-B14F-4D97-AF65-F5344CB8AC3E}">
        <p14:creationId xmlns:p14="http://schemas.microsoft.com/office/powerpoint/2010/main" val="1250473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A98AB7-FA67-4DBA-9517-1823D9E7BE9C}"/>
              </a:ext>
            </a:extLst>
          </p:cNvPr>
          <p:cNvSpPr>
            <a:spLocks noGrp="1"/>
          </p:cNvSpPr>
          <p:nvPr>
            <p:ph type="title"/>
          </p:nvPr>
        </p:nvSpPr>
        <p:spPr>
          <a:xfrm>
            <a:off x="685801" y="-310895"/>
            <a:ext cx="10394707" cy="1243584"/>
          </a:xfrm>
        </p:spPr>
        <p:txBody>
          <a:bodyPr>
            <a:normAutofit/>
          </a:bodyPr>
          <a:lstStyle/>
          <a:p>
            <a:pPr algn="ctr"/>
            <a:r>
              <a:rPr lang="nl-NL" dirty="0"/>
              <a:t>Stichting</a:t>
            </a:r>
          </a:p>
        </p:txBody>
      </p:sp>
      <p:sp>
        <p:nvSpPr>
          <p:cNvPr id="3" name="Tijdelijke aanduiding voor tekst 2">
            <a:extLst>
              <a:ext uri="{FF2B5EF4-FFF2-40B4-BE49-F238E27FC236}">
                <a16:creationId xmlns:a16="http://schemas.microsoft.com/office/drawing/2014/main" id="{8C74DF23-36C4-4DB4-AF06-827EC2EF40C3}"/>
              </a:ext>
            </a:extLst>
          </p:cNvPr>
          <p:cNvSpPr>
            <a:spLocks noGrp="1"/>
          </p:cNvSpPr>
          <p:nvPr>
            <p:ph type="body" idx="1"/>
          </p:nvPr>
        </p:nvSpPr>
        <p:spPr>
          <a:xfrm>
            <a:off x="685801" y="868680"/>
            <a:ext cx="10394707" cy="4846319"/>
          </a:xfrm>
        </p:spPr>
        <p:txBody>
          <a:bodyPr>
            <a:normAutofit/>
          </a:bodyPr>
          <a:lstStyle/>
          <a:p>
            <a:pPr marL="342900" indent="-342900">
              <a:buFont typeface="Arial" panose="020B0604020202020204" pitchFamily="34" charset="0"/>
              <a:buChar char="•"/>
            </a:pPr>
            <a:r>
              <a:rPr lang="nl-NL" dirty="0"/>
              <a:t>Wil je een bepaald doel sociaal of ideëel realiseren, zoals natuurbehoud, hulp aan andere mensen, de verspreiding van cultuur of een kinderboerderij? En heb je hiervoor een vermogen beschikbaar? Dan kun je kiezen voor de stichting als </a:t>
            </a:r>
            <a:r>
              <a:rPr lang="nl-NL" dirty="0">
                <a:solidFill>
                  <a:srgbClr val="FF0000"/>
                </a:solidFill>
              </a:rPr>
              <a:t>rechtsvorm.</a:t>
            </a:r>
          </a:p>
          <a:p>
            <a:pPr marL="342900" indent="-342900">
              <a:buFont typeface="Arial" panose="020B0604020202020204" pitchFamily="34" charset="0"/>
              <a:buChar char="•"/>
            </a:pPr>
            <a:endParaRPr lang="nl-NL" dirty="0">
              <a:solidFill>
                <a:srgbClr val="FF0000"/>
              </a:solidFill>
            </a:endParaRPr>
          </a:p>
          <a:p>
            <a:pPr marL="342900" indent="-342900">
              <a:buFont typeface="Arial" panose="020B0604020202020204" pitchFamily="34" charset="0"/>
              <a:buChar char="•"/>
            </a:pPr>
            <a:r>
              <a:rPr lang="nl-NL" dirty="0">
                <a:solidFill>
                  <a:srgbClr val="FF0000"/>
                </a:solidFill>
              </a:rPr>
              <a:t>Oprichting bij de notaris</a:t>
            </a:r>
            <a:r>
              <a:rPr lang="nl-NL" dirty="0"/>
              <a:t>; daar worden ook de </a:t>
            </a:r>
            <a:r>
              <a:rPr lang="nl-NL" dirty="0">
                <a:solidFill>
                  <a:srgbClr val="FF0000"/>
                </a:solidFill>
              </a:rPr>
              <a:t>statuten</a:t>
            </a:r>
            <a:r>
              <a:rPr lang="nl-NL" dirty="0"/>
              <a:t> beschreven</a:t>
            </a:r>
          </a:p>
          <a:p>
            <a:pPr marL="342900" indent="-342900">
              <a:buFont typeface="Arial" panose="020B0604020202020204" pitchFamily="34" charset="0"/>
              <a:buChar char="•"/>
            </a:pPr>
            <a:r>
              <a:rPr lang="nl-NL" dirty="0"/>
              <a:t>Inschrijving bij de </a:t>
            </a:r>
            <a:r>
              <a:rPr lang="nl-NL" dirty="0">
                <a:solidFill>
                  <a:srgbClr val="FF0000"/>
                </a:solidFill>
              </a:rPr>
              <a:t>kamer van koophandel</a:t>
            </a:r>
          </a:p>
          <a:p>
            <a:pPr marL="342900" indent="-342900">
              <a:buFont typeface="Arial" panose="020B0604020202020204" pitchFamily="34" charset="0"/>
              <a:buChar char="•"/>
            </a:pPr>
            <a:r>
              <a:rPr lang="nl-NL" dirty="0"/>
              <a:t>Een stichting heeft een bestuur</a:t>
            </a:r>
          </a:p>
          <a:p>
            <a:pPr marL="342900" indent="-342900">
              <a:buFont typeface="Arial" panose="020B0604020202020204" pitchFamily="34" charset="0"/>
              <a:buChar char="•"/>
            </a:pPr>
            <a:r>
              <a:rPr lang="nl-NL" dirty="0"/>
              <a:t>De winst moet worden besteed aan het doel</a:t>
            </a:r>
          </a:p>
          <a:p>
            <a:pPr marL="342900" indent="-342900">
              <a:buFont typeface="Arial" panose="020B0604020202020204" pitchFamily="34" charset="0"/>
              <a:buChar char="•"/>
            </a:pPr>
            <a:r>
              <a:rPr lang="nl-NL" dirty="0"/>
              <a:t>De bestuurders zijn, in principe, niet in loondienst. (wel kunnen zij een vergoeding ontvangen)</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p:txBody>
      </p:sp>
    </p:spTree>
    <p:extLst>
      <p:ext uri="{BB962C8B-B14F-4D97-AF65-F5344CB8AC3E}">
        <p14:creationId xmlns:p14="http://schemas.microsoft.com/office/powerpoint/2010/main" val="341115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D258B4-8F4D-4B38-82A0-59214C4312D4}"/>
              </a:ext>
            </a:extLst>
          </p:cNvPr>
          <p:cNvSpPr>
            <a:spLocks noGrp="1"/>
          </p:cNvSpPr>
          <p:nvPr>
            <p:ph type="title"/>
          </p:nvPr>
        </p:nvSpPr>
        <p:spPr>
          <a:xfrm>
            <a:off x="685801" y="256032"/>
            <a:ext cx="10863071" cy="996696"/>
          </a:xfrm>
        </p:spPr>
        <p:txBody>
          <a:bodyPr/>
          <a:lstStyle/>
          <a:p>
            <a:r>
              <a:rPr lang="nl-NL" dirty="0"/>
              <a:t>Stichting (vervolg)</a:t>
            </a:r>
          </a:p>
        </p:txBody>
      </p:sp>
      <p:sp>
        <p:nvSpPr>
          <p:cNvPr id="3" name="Tijdelijke aanduiding voor tekst 2">
            <a:extLst>
              <a:ext uri="{FF2B5EF4-FFF2-40B4-BE49-F238E27FC236}">
                <a16:creationId xmlns:a16="http://schemas.microsoft.com/office/drawing/2014/main" id="{77737C45-47E0-4B53-889E-0BCD8919BED5}"/>
              </a:ext>
            </a:extLst>
          </p:cNvPr>
          <p:cNvSpPr>
            <a:spLocks noGrp="1"/>
          </p:cNvSpPr>
          <p:nvPr>
            <p:ph type="body" idx="1"/>
          </p:nvPr>
        </p:nvSpPr>
        <p:spPr>
          <a:xfrm>
            <a:off x="685801" y="1335024"/>
            <a:ext cx="10394707" cy="4046857"/>
          </a:xfrm>
        </p:spPr>
        <p:txBody>
          <a:bodyPr/>
          <a:lstStyle/>
          <a:p>
            <a:pPr marL="342900" indent="-342900">
              <a:buFont typeface="Arial" panose="020B0604020202020204" pitchFamily="34" charset="0"/>
              <a:buChar char="•"/>
            </a:pPr>
            <a:r>
              <a:rPr lang="nl-NL" dirty="0"/>
              <a:t>Een stichting is een </a:t>
            </a:r>
            <a:r>
              <a:rPr lang="nl-NL" dirty="0">
                <a:solidFill>
                  <a:srgbClr val="FF0000"/>
                </a:solidFill>
              </a:rPr>
              <a:t>rechtspersoon</a:t>
            </a:r>
          </a:p>
          <a:p>
            <a:pPr marL="342900" indent="-342900">
              <a:buFont typeface="Arial" panose="020B0604020202020204" pitchFamily="34" charset="0"/>
              <a:buChar char="•"/>
            </a:pPr>
            <a:r>
              <a:rPr lang="nl-NL" dirty="0"/>
              <a:t> Dit betekent dat de bestuurders in principe niet aansprakelijk zijn voor de schulden. </a:t>
            </a:r>
          </a:p>
          <a:p>
            <a:pPr marL="342900" indent="-342900">
              <a:buFont typeface="Arial" panose="020B0604020202020204" pitchFamily="34" charset="0"/>
              <a:buChar char="•"/>
            </a:pPr>
            <a:r>
              <a:rPr lang="nl-NL" dirty="0"/>
              <a:t> Bestuurders zijn bijvoorbeeld wel aansprakelijk bij </a:t>
            </a:r>
          </a:p>
          <a:p>
            <a:pPr marL="800100" lvl="1" indent="-342900">
              <a:buFont typeface="Arial" panose="020B0604020202020204" pitchFamily="34" charset="0"/>
              <a:buChar char="•"/>
            </a:pPr>
            <a:r>
              <a:rPr lang="nl-NL" dirty="0"/>
              <a:t>wanbestuur, </a:t>
            </a:r>
          </a:p>
          <a:p>
            <a:pPr marL="800100" lvl="1" indent="-342900">
              <a:buFont typeface="Arial" panose="020B0604020202020204" pitchFamily="34" charset="0"/>
              <a:buChar char="•"/>
            </a:pPr>
            <a:r>
              <a:rPr lang="nl-NL" dirty="0"/>
              <a:t>of als de stichting niet is ingeschreven in het Handelsregister</a:t>
            </a:r>
          </a:p>
          <a:p>
            <a:pPr marL="800100" lvl="1" indent="-342900">
              <a:buFont typeface="Arial" panose="020B0604020202020204" pitchFamily="34" charset="0"/>
              <a:buChar char="•"/>
            </a:pPr>
            <a:r>
              <a:rPr lang="nl-NL" dirty="0"/>
              <a:t>Niet voldoen aan de subsidievereisten</a:t>
            </a:r>
          </a:p>
          <a:p>
            <a:endParaRPr lang="nl-NL" dirty="0"/>
          </a:p>
        </p:txBody>
      </p:sp>
    </p:spTree>
    <p:extLst>
      <p:ext uri="{BB962C8B-B14F-4D97-AF65-F5344CB8AC3E}">
        <p14:creationId xmlns:p14="http://schemas.microsoft.com/office/powerpoint/2010/main" val="63731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5CB7-E066-41BA-8E62-D01528E35882}"/>
              </a:ext>
            </a:extLst>
          </p:cNvPr>
          <p:cNvSpPr>
            <a:spLocks noGrp="1"/>
          </p:cNvSpPr>
          <p:nvPr>
            <p:ph type="title"/>
          </p:nvPr>
        </p:nvSpPr>
        <p:spPr>
          <a:xfrm>
            <a:off x="685801" y="685801"/>
            <a:ext cx="5340095" cy="877824"/>
          </a:xfrm>
        </p:spPr>
        <p:txBody>
          <a:bodyPr/>
          <a:lstStyle/>
          <a:p>
            <a:pPr algn="ctr"/>
            <a:r>
              <a:rPr lang="nl-NL" dirty="0"/>
              <a:t>vereniging</a:t>
            </a:r>
          </a:p>
        </p:txBody>
      </p:sp>
      <p:sp>
        <p:nvSpPr>
          <p:cNvPr id="3" name="Tijdelijke aanduiding voor tekst 2">
            <a:extLst>
              <a:ext uri="{FF2B5EF4-FFF2-40B4-BE49-F238E27FC236}">
                <a16:creationId xmlns:a16="http://schemas.microsoft.com/office/drawing/2014/main" id="{65F27748-2E6A-47CD-9AA6-BAAC72BBF91A}"/>
              </a:ext>
            </a:extLst>
          </p:cNvPr>
          <p:cNvSpPr>
            <a:spLocks noGrp="1"/>
          </p:cNvSpPr>
          <p:nvPr>
            <p:ph type="body" idx="1"/>
          </p:nvPr>
        </p:nvSpPr>
        <p:spPr>
          <a:xfrm>
            <a:off x="685801" y="1563625"/>
            <a:ext cx="10394707" cy="3957944"/>
          </a:xfrm>
        </p:spPr>
        <p:txBody>
          <a:bodyPr/>
          <a:lstStyle/>
          <a:p>
            <a:pPr marL="342900" indent="-342900">
              <a:buFont typeface="Arial" panose="020B0604020202020204" pitchFamily="34" charset="0"/>
              <a:buChar char="•"/>
            </a:pPr>
            <a:r>
              <a:rPr lang="nl-NL" sz="2400" dirty="0"/>
              <a:t>Heb je een wens of doel en wil je met anderen samenwerken om dit te bereiken? Bijvoorbeeld om je winkelgebied te verbeteren, samen te sporten of muziek te maken? Dan kun je kiezen voor de vereniging als rechtsvorm</a:t>
            </a:r>
          </a:p>
          <a:p>
            <a:pPr marL="342900" indent="-342900">
              <a:buFont typeface="Arial" panose="020B0604020202020204" pitchFamily="34" charset="0"/>
              <a:buChar char="•"/>
            </a:pPr>
            <a:r>
              <a:rPr lang="nl-NL" sz="2400" dirty="0"/>
              <a:t>Een vereniging heeft minstens 2 leden;</a:t>
            </a:r>
          </a:p>
          <a:p>
            <a:pPr marL="342900" indent="-342900">
              <a:buFont typeface="Arial" panose="020B0604020202020204" pitchFamily="34" charset="0"/>
              <a:buChar char="•"/>
            </a:pPr>
            <a:r>
              <a:rPr lang="nl-NL" sz="2400" dirty="0"/>
              <a:t>De hoogste macht ligt bij de ledenvergadering;</a:t>
            </a:r>
          </a:p>
          <a:p>
            <a:pPr marL="342900" indent="-342900">
              <a:buFont typeface="Arial" panose="020B0604020202020204" pitchFamily="34" charset="0"/>
              <a:buChar char="•"/>
            </a:pPr>
            <a:r>
              <a:rPr lang="nl-NL" sz="2400" dirty="0"/>
              <a:t>De leden hebben in principe allemaal 1 stem op de ledenvergadering;</a:t>
            </a:r>
          </a:p>
          <a:p>
            <a:pPr marL="342900" indent="-342900">
              <a:buFont typeface="Arial" panose="020B0604020202020204" pitchFamily="34" charset="0"/>
              <a:buChar char="•"/>
            </a:pPr>
            <a:r>
              <a:rPr lang="nl-NL" sz="2400" dirty="0"/>
              <a:t>De ledenvergadering benoemt het bestuur, dat meestal uit leden bestaat.</a:t>
            </a:r>
          </a:p>
          <a:p>
            <a:pPr marL="342900" indent="-342900">
              <a:buFont typeface="Arial" panose="020B0604020202020204" pitchFamily="34" charset="0"/>
              <a:buChar char="•"/>
            </a:pPr>
            <a:endParaRPr lang="nl-NL" dirty="0"/>
          </a:p>
        </p:txBody>
      </p:sp>
      <p:pic>
        <p:nvPicPr>
          <p:cNvPr id="4098" name="Picture 2" descr="Afbeeldingsresultaat voor vereniging">
            <a:extLst>
              <a:ext uri="{FF2B5EF4-FFF2-40B4-BE49-F238E27FC236}">
                <a16:creationId xmlns:a16="http://schemas.microsoft.com/office/drawing/2014/main" id="{A9432C71-54FB-4FC9-9D2A-9097EEA8F7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3108" y="140676"/>
            <a:ext cx="3645877" cy="1422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17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7C1348-1445-4031-BB38-ACF36556C7DE}"/>
              </a:ext>
            </a:extLst>
          </p:cNvPr>
          <p:cNvSpPr>
            <a:spLocks noGrp="1"/>
          </p:cNvSpPr>
          <p:nvPr>
            <p:ph type="title"/>
          </p:nvPr>
        </p:nvSpPr>
        <p:spPr>
          <a:xfrm>
            <a:off x="685801" y="685801"/>
            <a:ext cx="10394707" cy="790320"/>
          </a:xfrm>
        </p:spPr>
        <p:txBody>
          <a:bodyPr>
            <a:normAutofit fontScale="90000"/>
          </a:bodyPr>
          <a:lstStyle/>
          <a:p>
            <a:r>
              <a:rPr lang="nl-NL" dirty="0"/>
              <a:t>Soorten verenigingen</a:t>
            </a:r>
          </a:p>
        </p:txBody>
      </p:sp>
      <p:sp>
        <p:nvSpPr>
          <p:cNvPr id="3" name="Tijdelijke aanduiding voor tekst 2">
            <a:extLst>
              <a:ext uri="{FF2B5EF4-FFF2-40B4-BE49-F238E27FC236}">
                <a16:creationId xmlns:a16="http://schemas.microsoft.com/office/drawing/2014/main" id="{111E6E33-62B7-4168-87EA-B3C79153532D}"/>
              </a:ext>
            </a:extLst>
          </p:cNvPr>
          <p:cNvSpPr>
            <a:spLocks noGrp="1"/>
          </p:cNvSpPr>
          <p:nvPr>
            <p:ph type="body" idx="1"/>
          </p:nvPr>
        </p:nvSpPr>
        <p:spPr>
          <a:xfrm>
            <a:off x="685801" y="1476121"/>
            <a:ext cx="10394707" cy="3905759"/>
          </a:xfrm>
        </p:spPr>
        <p:txBody>
          <a:bodyPr/>
          <a:lstStyle/>
          <a:p>
            <a:pPr marL="342900" indent="-342900">
              <a:buFont typeface="Arial" panose="020B0604020202020204" pitchFamily="34" charset="0"/>
              <a:buChar char="•"/>
            </a:pPr>
            <a:r>
              <a:rPr lang="nl-NL" dirty="0">
                <a:solidFill>
                  <a:srgbClr val="FF0000"/>
                </a:solidFill>
              </a:rPr>
              <a:t>Soorten verenigingen</a:t>
            </a:r>
          </a:p>
          <a:p>
            <a:endParaRPr lang="nl-NL" dirty="0"/>
          </a:p>
          <a:p>
            <a:pPr marL="800100" lvl="1" indent="-342900">
              <a:buFont typeface="Arial" panose="020B0604020202020204" pitchFamily="34" charset="0"/>
              <a:buChar char="•"/>
            </a:pPr>
            <a:r>
              <a:rPr lang="nl-NL" dirty="0"/>
              <a:t>Vereniging met volledige rechtsbevoegdheid</a:t>
            </a:r>
          </a:p>
          <a:p>
            <a:pPr marL="800100" lvl="1" indent="-342900">
              <a:buFont typeface="Arial" panose="020B0604020202020204" pitchFamily="34" charset="0"/>
              <a:buChar char="•"/>
            </a:pPr>
            <a:endParaRPr lang="nl-NL" dirty="0"/>
          </a:p>
          <a:p>
            <a:pPr marL="800100" lvl="1" indent="-342900">
              <a:buFont typeface="Arial" panose="020B0604020202020204" pitchFamily="34" charset="0"/>
              <a:buChar char="•"/>
            </a:pPr>
            <a:r>
              <a:rPr lang="nl-NL" dirty="0"/>
              <a:t>Vereniging met beperkte rechtsbevoegdheid</a:t>
            </a:r>
          </a:p>
          <a:p>
            <a:endParaRPr lang="nl-NL" dirty="0"/>
          </a:p>
        </p:txBody>
      </p:sp>
    </p:spTree>
    <p:extLst>
      <p:ext uri="{BB962C8B-B14F-4D97-AF65-F5344CB8AC3E}">
        <p14:creationId xmlns:p14="http://schemas.microsoft.com/office/powerpoint/2010/main" val="410469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1E41E9-5F82-43DF-9C5F-72CDABFB0150}"/>
              </a:ext>
            </a:extLst>
          </p:cNvPr>
          <p:cNvSpPr>
            <a:spLocks noGrp="1"/>
          </p:cNvSpPr>
          <p:nvPr>
            <p:ph type="title"/>
          </p:nvPr>
        </p:nvSpPr>
        <p:spPr>
          <a:xfrm>
            <a:off x="484633" y="685801"/>
            <a:ext cx="10595876" cy="1837944"/>
          </a:xfrm>
        </p:spPr>
        <p:txBody>
          <a:bodyPr/>
          <a:lstStyle/>
          <a:p>
            <a:r>
              <a:rPr lang="nl-NL" dirty="0"/>
              <a:t>Vereniging met volledige rechtsbevoegdheid</a:t>
            </a:r>
          </a:p>
        </p:txBody>
      </p:sp>
      <p:sp>
        <p:nvSpPr>
          <p:cNvPr id="3" name="Tijdelijke aanduiding voor tekst 2">
            <a:extLst>
              <a:ext uri="{FF2B5EF4-FFF2-40B4-BE49-F238E27FC236}">
                <a16:creationId xmlns:a16="http://schemas.microsoft.com/office/drawing/2014/main" id="{8DE8C9CF-4B80-40FA-AE51-54E3947680C9}"/>
              </a:ext>
            </a:extLst>
          </p:cNvPr>
          <p:cNvSpPr>
            <a:spLocks noGrp="1"/>
          </p:cNvSpPr>
          <p:nvPr>
            <p:ph type="body" idx="1"/>
          </p:nvPr>
        </p:nvSpPr>
        <p:spPr>
          <a:xfrm>
            <a:off x="685801" y="2523746"/>
            <a:ext cx="10394707" cy="2858136"/>
          </a:xfrm>
        </p:spPr>
        <p:txBody>
          <a:bodyPr>
            <a:normAutofit fontScale="92500" lnSpcReduction="20000"/>
          </a:bodyPr>
          <a:lstStyle/>
          <a:p>
            <a:pPr marL="457200" indent="-457200">
              <a:buFont typeface="Arial" panose="020B0604020202020204" pitchFamily="34" charset="0"/>
              <a:buChar char="•"/>
            </a:pPr>
            <a:r>
              <a:rPr lang="nl-NL" sz="2800" dirty="0"/>
              <a:t>Als je een vereniging met volledige rechtsbevoegdheid opricht, dan ben je als bestuurder in principe </a:t>
            </a:r>
            <a:r>
              <a:rPr lang="nl-NL" sz="2800" dirty="0">
                <a:solidFill>
                  <a:srgbClr val="FF0000"/>
                </a:solidFill>
              </a:rPr>
              <a:t>niet </a:t>
            </a:r>
            <a:r>
              <a:rPr lang="nl-NL" sz="2800" dirty="0"/>
              <a:t>met je </a:t>
            </a:r>
            <a:r>
              <a:rPr lang="nl-NL" sz="2800" dirty="0" err="1">
                <a:solidFill>
                  <a:srgbClr val="FF0000"/>
                </a:solidFill>
              </a:rPr>
              <a:t>privé-vermogen</a:t>
            </a:r>
            <a:r>
              <a:rPr lang="nl-NL" sz="2800" dirty="0">
                <a:solidFill>
                  <a:srgbClr val="FF0000"/>
                </a:solidFill>
              </a:rPr>
              <a:t> aansprakelijk voor de verplichtingen</a:t>
            </a:r>
            <a:r>
              <a:rPr lang="nl-NL" sz="2800" dirty="0"/>
              <a:t>. </a:t>
            </a:r>
          </a:p>
          <a:p>
            <a:pPr marL="457200" indent="-457200">
              <a:buFont typeface="Arial" panose="020B0604020202020204" pitchFamily="34" charset="0"/>
              <a:buChar char="•"/>
            </a:pPr>
            <a:r>
              <a:rPr lang="nl-NL" sz="2800" dirty="0"/>
              <a:t>Je richt deze vereniging op met een akte van de notaris. In deze akte staan de statuten.</a:t>
            </a:r>
          </a:p>
          <a:p>
            <a:pPr marL="457200" indent="-457200">
              <a:buFont typeface="Arial" panose="020B0604020202020204" pitchFamily="34" charset="0"/>
              <a:buChar char="•"/>
            </a:pPr>
            <a:r>
              <a:rPr lang="nl-NL" sz="2800" dirty="0"/>
              <a:t>Inschrijven bij de </a:t>
            </a:r>
            <a:r>
              <a:rPr lang="nl-NL" sz="2800" dirty="0">
                <a:solidFill>
                  <a:srgbClr val="FF0000"/>
                </a:solidFill>
              </a:rPr>
              <a:t>kamer van koophandel</a:t>
            </a:r>
          </a:p>
        </p:txBody>
      </p:sp>
    </p:spTree>
    <p:extLst>
      <p:ext uri="{BB962C8B-B14F-4D97-AF65-F5344CB8AC3E}">
        <p14:creationId xmlns:p14="http://schemas.microsoft.com/office/powerpoint/2010/main" val="115250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29F500-CB1D-4F35-AAA7-3A1B99BECE4A}"/>
              </a:ext>
            </a:extLst>
          </p:cNvPr>
          <p:cNvSpPr>
            <a:spLocks noGrp="1"/>
          </p:cNvSpPr>
          <p:nvPr>
            <p:ph type="title"/>
          </p:nvPr>
        </p:nvSpPr>
        <p:spPr>
          <a:xfrm>
            <a:off x="548641" y="685801"/>
            <a:ext cx="10531868" cy="1737360"/>
          </a:xfrm>
        </p:spPr>
        <p:txBody>
          <a:bodyPr/>
          <a:lstStyle/>
          <a:p>
            <a:r>
              <a:rPr lang="nl-NL" dirty="0"/>
              <a:t>Vereniging met beperkte rechtsbevoegdheid</a:t>
            </a:r>
          </a:p>
        </p:txBody>
      </p:sp>
      <p:sp>
        <p:nvSpPr>
          <p:cNvPr id="3" name="Tijdelijke aanduiding voor tekst 2">
            <a:extLst>
              <a:ext uri="{FF2B5EF4-FFF2-40B4-BE49-F238E27FC236}">
                <a16:creationId xmlns:a16="http://schemas.microsoft.com/office/drawing/2014/main" id="{9D824051-6142-41F4-8471-D38FCD2157FD}"/>
              </a:ext>
            </a:extLst>
          </p:cNvPr>
          <p:cNvSpPr>
            <a:spLocks noGrp="1"/>
          </p:cNvSpPr>
          <p:nvPr>
            <p:ph type="body" idx="1"/>
          </p:nvPr>
        </p:nvSpPr>
        <p:spPr>
          <a:xfrm>
            <a:off x="685801" y="2423161"/>
            <a:ext cx="10394707" cy="2958719"/>
          </a:xfrm>
        </p:spPr>
        <p:txBody>
          <a:bodyPr>
            <a:normAutofit fontScale="92500"/>
          </a:bodyPr>
          <a:lstStyle/>
          <a:p>
            <a:pPr marL="342900" indent="-342900">
              <a:buFont typeface="Arial" panose="020B0604020202020204" pitchFamily="34" charset="0"/>
              <a:buChar char="•"/>
            </a:pPr>
            <a:r>
              <a:rPr lang="nl-NL" sz="2800" dirty="0"/>
              <a:t>Als de vereniging niet via de notaris opricht, dan heb je een vereniging met beperkte rechtsbevoegdheid. Je bent als bestuurder met je </a:t>
            </a:r>
            <a:r>
              <a:rPr lang="nl-NL" sz="2800" dirty="0" err="1">
                <a:solidFill>
                  <a:srgbClr val="FF0000"/>
                </a:solidFill>
              </a:rPr>
              <a:t>privé-vermogen</a:t>
            </a:r>
            <a:r>
              <a:rPr lang="nl-NL" sz="2800" dirty="0">
                <a:solidFill>
                  <a:srgbClr val="FF0000"/>
                </a:solidFill>
              </a:rPr>
              <a:t> aansprakelijk voor de verplichtingen. </a:t>
            </a:r>
          </a:p>
          <a:p>
            <a:pPr marL="342900" indent="-342900">
              <a:buFont typeface="Arial" panose="020B0604020202020204" pitchFamily="34" charset="0"/>
              <a:buChar char="•"/>
            </a:pPr>
            <a:r>
              <a:rPr lang="nl-NL" sz="2800" dirty="0">
                <a:solidFill>
                  <a:srgbClr val="FF0000"/>
                </a:solidFill>
              </a:rPr>
              <a:t>Aansprakelijkheid </a:t>
            </a:r>
            <a:r>
              <a:rPr lang="nl-NL" sz="2800" dirty="0"/>
              <a:t>beperken door inschrijven bij </a:t>
            </a:r>
            <a:r>
              <a:rPr lang="nl-NL" sz="2800" dirty="0">
                <a:solidFill>
                  <a:srgbClr val="FF0000"/>
                </a:solidFill>
              </a:rPr>
              <a:t>de kamer van koophandel</a:t>
            </a:r>
          </a:p>
          <a:p>
            <a:endParaRPr lang="nl-NL" dirty="0"/>
          </a:p>
        </p:txBody>
      </p:sp>
    </p:spTree>
    <p:extLst>
      <p:ext uri="{BB962C8B-B14F-4D97-AF65-F5344CB8AC3E}">
        <p14:creationId xmlns:p14="http://schemas.microsoft.com/office/powerpoint/2010/main" val="394535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3413B4-C821-465F-9302-77D7385C7416}"/>
              </a:ext>
            </a:extLst>
          </p:cNvPr>
          <p:cNvSpPr>
            <a:spLocks noGrp="1"/>
          </p:cNvSpPr>
          <p:nvPr>
            <p:ph type="title"/>
          </p:nvPr>
        </p:nvSpPr>
        <p:spPr>
          <a:xfrm>
            <a:off x="685801" y="1"/>
            <a:ext cx="10394707" cy="1161288"/>
          </a:xfrm>
        </p:spPr>
        <p:txBody>
          <a:bodyPr/>
          <a:lstStyle/>
          <a:p>
            <a:r>
              <a:rPr lang="nl-NL" dirty="0"/>
              <a:t>Coöperatie</a:t>
            </a:r>
          </a:p>
        </p:txBody>
      </p:sp>
      <p:sp>
        <p:nvSpPr>
          <p:cNvPr id="3" name="Tijdelijke aanduiding voor tekst 2">
            <a:extLst>
              <a:ext uri="{FF2B5EF4-FFF2-40B4-BE49-F238E27FC236}">
                <a16:creationId xmlns:a16="http://schemas.microsoft.com/office/drawing/2014/main" id="{5E5B5BB6-0793-4E88-9B1B-80D869499D64}"/>
              </a:ext>
            </a:extLst>
          </p:cNvPr>
          <p:cNvSpPr>
            <a:spLocks noGrp="1"/>
          </p:cNvSpPr>
          <p:nvPr>
            <p:ph type="body" idx="1"/>
          </p:nvPr>
        </p:nvSpPr>
        <p:spPr>
          <a:xfrm>
            <a:off x="685801" y="1589103"/>
            <a:ext cx="10394707" cy="3792778"/>
          </a:xfrm>
        </p:spPr>
        <p:txBody>
          <a:bodyPr/>
          <a:lstStyle/>
          <a:p>
            <a:pPr marL="342900" indent="-342900">
              <a:buFont typeface="Arial" panose="020B0604020202020204" pitchFamily="34" charset="0"/>
              <a:buChar char="•"/>
            </a:pPr>
            <a:r>
              <a:rPr lang="nl-NL" sz="2400" dirty="0"/>
              <a:t>Wil je als individuele ondernemer profiteren van de voordelen van een collectief? Bijvoorbeeld van gezamenlijke inkoop of marketing? </a:t>
            </a:r>
          </a:p>
          <a:p>
            <a:pPr marL="800100" lvl="1" indent="-342900">
              <a:buFont typeface="Arial" panose="020B0604020202020204" pitchFamily="34" charset="0"/>
              <a:buChar char="•"/>
            </a:pPr>
            <a:r>
              <a:rPr lang="nl-NL" sz="2400" dirty="0"/>
              <a:t>Dan is de rechtsvorm coöperatie iets voor jou. Deze vorm kan ook geschikt zijn als je klanten steeds vaker eisen stellen aan je dienstverlening. </a:t>
            </a:r>
          </a:p>
          <a:p>
            <a:pPr marL="800100" lvl="1" indent="-342900">
              <a:buFont typeface="Arial" panose="020B0604020202020204" pitchFamily="34" charset="0"/>
              <a:buChar char="•"/>
            </a:pPr>
            <a:r>
              <a:rPr lang="nl-NL" sz="2400" dirty="0"/>
              <a:t>Als individuele ondernemer kun je bijvoorbeeld in de problemen komen als je ziek wordt. Bij een coöperatie kunnen andere leden dan jou werk overnemen.</a:t>
            </a:r>
          </a:p>
          <a:p>
            <a:endParaRPr lang="nl-NL" dirty="0"/>
          </a:p>
        </p:txBody>
      </p:sp>
      <p:pic>
        <p:nvPicPr>
          <p:cNvPr id="5122" name="Picture 2" descr="Afbeeldingsresultaat voor cooperatie">
            <a:extLst>
              <a:ext uri="{FF2B5EF4-FFF2-40B4-BE49-F238E27FC236}">
                <a16:creationId xmlns:a16="http://schemas.microsoft.com/office/drawing/2014/main" id="{326CEF91-134D-4DC0-8EC7-7CCD819C7C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8656" y="177800"/>
            <a:ext cx="4634144" cy="1298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81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489EF1-EF9A-4B39-80C0-6A5C46597B85}"/>
              </a:ext>
            </a:extLst>
          </p:cNvPr>
          <p:cNvSpPr>
            <a:spLocks noGrp="1"/>
          </p:cNvSpPr>
          <p:nvPr>
            <p:ph type="title"/>
          </p:nvPr>
        </p:nvSpPr>
        <p:spPr>
          <a:xfrm>
            <a:off x="685801" y="685801"/>
            <a:ext cx="10394707" cy="859536"/>
          </a:xfrm>
        </p:spPr>
        <p:txBody>
          <a:bodyPr/>
          <a:lstStyle/>
          <a:p>
            <a:pPr algn="ctr"/>
            <a:r>
              <a:rPr lang="nl-NL" dirty="0"/>
              <a:t>Coöperatie</a:t>
            </a:r>
          </a:p>
        </p:txBody>
      </p:sp>
      <p:sp>
        <p:nvSpPr>
          <p:cNvPr id="3" name="Tijdelijke aanduiding voor tekst 2">
            <a:extLst>
              <a:ext uri="{FF2B5EF4-FFF2-40B4-BE49-F238E27FC236}">
                <a16:creationId xmlns:a16="http://schemas.microsoft.com/office/drawing/2014/main" id="{F5CCAB6F-AC4E-4B21-9E7F-35C7BEE777B1}"/>
              </a:ext>
            </a:extLst>
          </p:cNvPr>
          <p:cNvSpPr>
            <a:spLocks noGrp="1"/>
          </p:cNvSpPr>
          <p:nvPr>
            <p:ph type="body" idx="1"/>
          </p:nvPr>
        </p:nvSpPr>
        <p:spPr>
          <a:xfrm>
            <a:off x="429769" y="1417320"/>
            <a:ext cx="10650740" cy="3964561"/>
          </a:xfrm>
        </p:spPr>
        <p:txBody>
          <a:bodyPr>
            <a:normAutofit/>
          </a:bodyPr>
          <a:lstStyle/>
          <a:p>
            <a:pPr marL="342900" indent="-342900">
              <a:buFont typeface="Arial" panose="020B0604020202020204" pitchFamily="34" charset="0"/>
              <a:buChar char="•"/>
            </a:pPr>
            <a:r>
              <a:rPr lang="nl-NL" sz="2800" dirty="0"/>
              <a:t>De coöperatie is een </a:t>
            </a:r>
            <a:r>
              <a:rPr lang="nl-NL" sz="2800" dirty="0">
                <a:solidFill>
                  <a:srgbClr val="FF0000"/>
                </a:solidFill>
              </a:rPr>
              <a:t>rechtspersoon.</a:t>
            </a:r>
          </a:p>
          <a:p>
            <a:pPr marL="342900" indent="-342900">
              <a:buFont typeface="Arial" panose="020B0604020202020204" pitchFamily="34" charset="0"/>
              <a:buChar char="•"/>
            </a:pPr>
            <a:r>
              <a:rPr lang="nl-NL" sz="2800" dirty="0"/>
              <a:t>De leden zijn voor een gelijk deel aansprakelijk voor de schulden</a:t>
            </a:r>
          </a:p>
          <a:p>
            <a:pPr marL="342900" indent="-342900">
              <a:buFont typeface="Arial" panose="020B0604020202020204" pitchFamily="34" charset="0"/>
              <a:buChar char="•"/>
            </a:pPr>
            <a:r>
              <a:rPr lang="nl-NL" sz="2800" dirty="0"/>
              <a:t>Het is uit te sluiten door een coöperatie met beperkte aansprakelijkheid of een coöperatie met uitgesloten aansprakelijkheid op te richten</a:t>
            </a:r>
          </a:p>
        </p:txBody>
      </p:sp>
    </p:spTree>
    <p:extLst>
      <p:ext uri="{BB962C8B-B14F-4D97-AF65-F5344CB8AC3E}">
        <p14:creationId xmlns:p14="http://schemas.microsoft.com/office/powerpoint/2010/main" val="286940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4C886762-16F0-4868-B83A-26174621418A}"/>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73" name="Freeform 11">
            <a:extLst>
              <a:ext uri="{FF2B5EF4-FFF2-40B4-BE49-F238E27FC236}">
                <a16:creationId xmlns:a16="http://schemas.microsoft.com/office/drawing/2014/main" id="{D2B54B4E-3454-4B76-B85A-8512B77298D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75" name="Freeform 13">
            <a:extLst>
              <a:ext uri="{FF2B5EF4-FFF2-40B4-BE49-F238E27FC236}">
                <a16:creationId xmlns:a16="http://schemas.microsoft.com/office/drawing/2014/main" id="{7EFFE965-5586-4889-A74D-3A6080D04B4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77" name="Freeform 25">
            <a:extLst>
              <a:ext uri="{FF2B5EF4-FFF2-40B4-BE49-F238E27FC236}">
                <a16:creationId xmlns:a16="http://schemas.microsoft.com/office/drawing/2014/main" id="{5BC4125D-18D9-4A65-82B6-C24FE9434FA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79" name="Freeform 14">
            <a:extLst>
              <a:ext uri="{FF2B5EF4-FFF2-40B4-BE49-F238E27FC236}">
                <a16:creationId xmlns:a16="http://schemas.microsoft.com/office/drawing/2014/main" id="{A86DE327-0F45-4F54-BB6C-68A093CE55C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81" name="5-Point Star 24">
            <a:extLst>
              <a:ext uri="{FF2B5EF4-FFF2-40B4-BE49-F238E27FC236}">
                <a16:creationId xmlns:a16="http://schemas.microsoft.com/office/drawing/2014/main" id="{795857C2-E6E7-405A-B5A3-4DE3B50A7BC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6146" name="Picture 2" descr="Afbeeldingsresultaat voor huiswerk">
            <a:extLst>
              <a:ext uri="{FF2B5EF4-FFF2-40B4-BE49-F238E27FC236}">
                <a16:creationId xmlns:a16="http://schemas.microsoft.com/office/drawing/2014/main" id="{F2B42EE2-2D24-4D26-8417-4AEB63B0F64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003" r="2" b="1319"/>
          <a:stretch/>
        </p:blipFill>
        <p:spPr bwMode="auto">
          <a:xfrm rot="21420000">
            <a:off x="6434380" y="-4410"/>
            <a:ext cx="4672896" cy="4425352"/>
          </a:xfrm>
          <a:custGeom>
            <a:avLst/>
            <a:gdLst>
              <a:gd name="connsiteX0" fmla="*/ 2262547 w 4672896"/>
              <a:gd name="connsiteY0" fmla="*/ 0 h 4425352"/>
              <a:gd name="connsiteX1" fmla="*/ 4672895 w 4672896"/>
              <a:gd name="connsiteY1" fmla="*/ 126321 h 4425352"/>
              <a:gd name="connsiteX2" fmla="*/ 4672896 w 4672896"/>
              <a:gd name="connsiteY2" fmla="*/ 4425352 h 4425352"/>
              <a:gd name="connsiteX3" fmla="*/ 0 w 4672896"/>
              <a:gd name="connsiteY3" fmla="*/ 4425352 h 4425352"/>
              <a:gd name="connsiteX4" fmla="*/ 0 w 4672896"/>
              <a:gd name="connsiteY4" fmla="*/ 0 h 4425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896" h="4425352">
                <a:moveTo>
                  <a:pt x="2262547" y="0"/>
                </a:moveTo>
                <a:lnTo>
                  <a:pt x="4672895" y="126321"/>
                </a:lnTo>
                <a:lnTo>
                  <a:pt x="4672896" y="4425352"/>
                </a:lnTo>
                <a:lnTo>
                  <a:pt x="0" y="4425352"/>
                </a:lnTo>
                <a:lnTo>
                  <a:pt x="0" y="0"/>
                </a:lnTo>
                <a:close/>
              </a:path>
            </a:pathLst>
          </a:cu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CE8D74FE-401C-4BE7-B6EF-DE0C00E0220E}"/>
              </a:ext>
            </a:extLst>
          </p:cNvPr>
          <p:cNvSpPr>
            <a:spLocks noGrp="1"/>
          </p:cNvSpPr>
          <p:nvPr>
            <p:ph type="title"/>
          </p:nvPr>
        </p:nvSpPr>
        <p:spPr>
          <a:xfrm rot="21420000">
            <a:off x="516473" y="656791"/>
            <a:ext cx="5428489" cy="1528812"/>
          </a:xfrm>
        </p:spPr>
        <p:txBody>
          <a:bodyPr vert="horz" lIns="91440" tIns="45720" rIns="91440" bIns="45720" rtlCol="0" anchor="b">
            <a:normAutofit/>
          </a:bodyPr>
          <a:lstStyle/>
          <a:p>
            <a:pPr algn="r"/>
            <a:r>
              <a:rPr lang="en-US" sz="8000" dirty="0"/>
              <a:t>Nu zelf;</a:t>
            </a:r>
          </a:p>
        </p:txBody>
      </p:sp>
      <p:sp>
        <p:nvSpPr>
          <p:cNvPr id="3" name="Tijdelijke aanduiding voor tekst 2">
            <a:extLst>
              <a:ext uri="{FF2B5EF4-FFF2-40B4-BE49-F238E27FC236}">
                <a16:creationId xmlns:a16="http://schemas.microsoft.com/office/drawing/2014/main" id="{37CFA932-6562-4452-8E16-F6BF31CA5BE0}"/>
              </a:ext>
            </a:extLst>
          </p:cNvPr>
          <p:cNvSpPr>
            <a:spLocks noGrp="1"/>
          </p:cNvSpPr>
          <p:nvPr>
            <p:ph type="body" idx="1"/>
          </p:nvPr>
        </p:nvSpPr>
        <p:spPr>
          <a:xfrm rot="21420000">
            <a:off x="620110" y="2154904"/>
            <a:ext cx="5424749" cy="2401642"/>
          </a:xfrm>
        </p:spPr>
        <p:txBody>
          <a:bodyPr vert="horz" lIns="91440" tIns="45720" rIns="91440" bIns="45720" rtlCol="0" anchor="t">
            <a:normAutofit/>
          </a:bodyPr>
          <a:lstStyle/>
          <a:p>
            <a:pPr algn="r">
              <a:lnSpc>
                <a:spcPct val="110000"/>
              </a:lnSpc>
            </a:pPr>
            <a:r>
              <a:rPr lang="en-US" sz="2800" dirty="0" err="1"/>
              <a:t>Opgaven</a:t>
            </a:r>
            <a:r>
              <a:rPr lang="en-US" sz="2800" dirty="0"/>
              <a:t> les 2 </a:t>
            </a:r>
            <a:r>
              <a:rPr lang="en-US" sz="2800" dirty="0" err="1"/>
              <a:t>ondernemingsvormen</a:t>
            </a:r>
            <a:endParaRPr lang="en-US" sz="2800" dirty="0"/>
          </a:p>
          <a:p>
            <a:pPr algn="r">
              <a:lnSpc>
                <a:spcPct val="110000"/>
              </a:lnSpc>
            </a:pPr>
            <a:r>
              <a:rPr lang="en-US" sz="2800" dirty="0"/>
              <a:t>in de </a:t>
            </a:r>
            <a:r>
              <a:rPr lang="en-US" sz="2800" dirty="0" err="1"/>
              <a:t>wikiwijs</a:t>
            </a:r>
            <a:r>
              <a:rPr lang="en-US" sz="2800" dirty="0"/>
              <a:t> </a:t>
            </a:r>
            <a:r>
              <a:rPr lang="en-US" sz="2800" dirty="0" err="1"/>
              <a:t>nr</a:t>
            </a:r>
            <a:r>
              <a:rPr lang="en-US" sz="2800" dirty="0"/>
              <a:t>. 1148048 </a:t>
            </a:r>
          </a:p>
        </p:txBody>
      </p:sp>
    </p:spTree>
    <p:extLst>
      <p:ext uri="{BB962C8B-B14F-4D97-AF65-F5344CB8AC3E}">
        <p14:creationId xmlns:p14="http://schemas.microsoft.com/office/powerpoint/2010/main" val="3793807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7F3150-340B-42CD-8228-00A78C79049F}"/>
              </a:ext>
            </a:extLst>
          </p:cNvPr>
          <p:cNvSpPr>
            <a:spLocks noGrp="1"/>
          </p:cNvSpPr>
          <p:nvPr>
            <p:ph type="title"/>
          </p:nvPr>
        </p:nvSpPr>
        <p:spPr>
          <a:xfrm>
            <a:off x="685801" y="-106531"/>
            <a:ext cx="10394707" cy="1171852"/>
          </a:xfrm>
        </p:spPr>
        <p:txBody>
          <a:bodyPr/>
          <a:lstStyle/>
          <a:p>
            <a:r>
              <a:rPr lang="nl-NL" dirty="0"/>
              <a:t>AGENDA</a:t>
            </a:r>
          </a:p>
        </p:txBody>
      </p:sp>
      <p:sp>
        <p:nvSpPr>
          <p:cNvPr id="3" name="Tijdelijke aanduiding voor tekst 2">
            <a:extLst>
              <a:ext uri="{FF2B5EF4-FFF2-40B4-BE49-F238E27FC236}">
                <a16:creationId xmlns:a16="http://schemas.microsoft.com/office/drawing/2014/main" id="{93D8C00E-3566-4DBC-9068-C6077B733F77}"/>
              </a:ext>
            </a:extLst>
          </p:cNvPr>
          <p:cNvSpPr>
            <a:spLocks noGrp="1"/>
          </p:cNvSpPr>
          <p:nvPr>
            <p:ph type="body" idx="1"/>
          </p:nvPr>
        </p:nvSpPr>
        <p:spPr>
          <a:xfrm>
            <a:off x="685801" y="1065321"/>
            <a:ext cx="10394707" cy="4316560"/>
          </a:xfrm>
        </p:spPr>
        <p:txBody>
          <a:bodyPr/>
          <a:lstStyle/>
          <a:p>
            <a:pPr marL="457200" indent="-457200">
              <a:buFont typeface="+mj-lt"/>
              <a:buAutoNum type="arabicPeriod"/>
            </a:pPr>
            <a:r>
              <a:rPr lang="en-US" sz="3200" dirty="0"/>
              <a:t>Les 1: </a:t>
            </a:r>
            <a:r>
              <a:rPr lang="nl-NL" sz="3200" dirty="0"/>
              <a:t>ondernemingsvormen</a:t>
            </a:r>
          </a:p>
          <a:p>
            <a:pPr marL="457200" indent="-457200">
              <a:buFont typeface="+mj-lt"/>
              <a:buAutoNum type="arabicPeriod"/>
            </a:pPr>
            <a:r>
              <a:rPr lang="nl-NL" sz="3200" dirty="0">
                <a:solidFill>
                  <a:srgbClr val="FF0000"/>
                </a:solidFill>
              </a:rPr>
              <a:t>Les 2: ondernemingsvormen</a:t>
            </a:r>
          </a:p>
          <a:p>
            <a:pPr marL="457200" indent="-457200">
              <a:buFont typeface="+mj-lt"/>
              <a:buAutoNum type="arabicPeriod"/>
            </a:pPr>
            <a:r>
              <a:rPr lang="nl-NL" sz="3200" dirty="0"/>
              <a:t>Les 3: Belastingen</a:t>
            </a:r>
          </a:p>
          <a:p>
            <a:pPr marL="457200" indent="-457200">
              <a:buFont typeface="+mj-lt"/>
              <a:buAutoNum type="arabicPeriod"/>
            </a:pPr>
            <a:r>
              <a:rPr lang="nl-NL" sz="3200" dirty="0"/>
              <a:t>Les 4: Verzekeringen</a:t>
            </a:r>
          </a:p>
          <a:p>
            <a:pPr marL="457200" indent="-457200">
              <a:buFont typeface="+mj-lt"/>
              <a:buAutoNum type="arabicPeriod"/>
            </a:pPr>
            <a:r>
              <a:rPr lang="nl-NL" sz="3200" dirty="0" err="1"/>
              <a:t>Powerpoint</a:t>
            </a:r>
            <a:r>
              <a:rPr lang="nl-NL" sz="3200" dirty="0"/>
              <a:t> zelfstudie</a:t>
            </a:r>
          </a:p>
          <a:p>
            <a:pPr marL="457200" indent="-457200">
              <a:buFont typeface="+mj-lt"/>
              <a:buAutoNum type="arabicPeriod"/>
            </a:pPr>
            <a:r>
              <a:rPr lang="nl-NL" sz="3200" dirty="0"/>
              <a:t>Les 5: Toets</a:t>
            </a:r>
          </a:p>
          <a:p>
            <a:endParaRPr lang="nl-NL" dirty="0"/>
          </a:p>
        </p:txBody>
      </p:sp>
    </p:spTree>
    <p:extLst>
      <p:ext uri="{BB962C8B-B14F-4D97-AF65-F5344CB8AC3E}">
        <p14:creationId xmlns:p14="http://schemas.microsoft.com/office/powerpoint/2010/main" val="85508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777ADE-7FF6-405F-AFC0-65F1CC64099D}"/>
              </a:ext>
            </a:extLst>
          </p:cNvPr>
          <p:cNvSpPr>
            <a:spLocks noGrp="1"/>
          </p:cNvSpPr>
          <p:nvPr>
            <p:ph type="title"/>
          </p:nvPr>
        </p:nvSpPr>
        <p:spPr>
          <a:xfrm>
            <a:off x="408373" y="685800"/>
            <a:ext cx="10672135" cy="1063101"/>
          </a:xfrm>
        </p:spPr>
        <p:txBody>
          <a:bodyPr/>
          <a:lstStyle/>
          <a:p>
            <a:r>
              <a:rPr lang="nl-NL" dirty="0"/>
              <a:t>Doel van deze les</a:t>
            </a:r>
          </a:p>
        </p:txBody>
      </p:sp>
      <p:sp>
        <p:nvSpPr>
          <p:cNvPr id="3" name="Tijdelijke aanduiding voor tekst 2">
            <a:extLst>
              <a:ext uri="{FF2B5EF4-FFF2-40B4-BE49-F238E27FC236}">
                <a16:creationId xmlns:a16="http://schemas.microsoft.com/office/drawing/2014/main" id="{961D2DCC-799E-41AA-8FAF-A6ADF27553D1}"/>
              </a:ext>
            </a:extLst>
          </p:cNvPr>
          <p:cNvSpPr>
            <a:spLocks noGrp="1"/>
          </p:cNvSpPr>
          <p:nvPr>
            <p:ph type="body" idx="1"/>
          </p:nvPr>
        </p:nvSpPr>
        <p:spPr>
          <a:xfrm>
            <a:off x="685801" y="1819922"/>
            <a:ext cx="10394707" cy="3561959"/>
          </a:xfrm>
        </p:spPr>
        <p:txBody>
          <a:bodyPr/>
          <a:lstStyle/>
          <a:p>
            <a:pPr marL="342900" indent="-342900">
              <a:buFont typeface="Arial" panose="020B0604020202020204" pitchFamily="34" charset="0"/>
              <a:buChar char="•"/>
            </a:pPr>
            <a:r>
              <a:rPr lang="nl-NL" sz="3600" dirty="0"/>
              <a:t>Je kan vertellen welke ondernemingsvormen er zijn</a:t>
            </a:r>
          </a:p>
          <a:p>
            <a:pPr marL="342900" indent="-342900">
              <a:buFont typeface="Arial" panose="020B0604020202020204" pitchFamily="34" charset="0"/>
              <a:buChar char="•"/>
            </a:pPr>
            <a:r>
              <a:rPr lang="nl-NL" sz="3600" dirty="0"/>
              <a:t>Je kan vertellen welke Voor- en nadelen de verschillende ondernemingsvormen hebben</a:t>
            </a:r>
          </a:p>
          <a:p>
            <a:pPr marL="342900" indent="-342900">
              <a:buFont typeface="Arial" panose="020B0604020202020204" pitchFamily="34" charset="0"/>
              <a:buChar char="•"/>
            </a:pPr>
            <a:endParaRPr lang="nl-NL" sz="3600" dirty="0"/>
          </a:p>
          <a:p>
            <a:pPr marL="342900" indent="-342900">
              <a:buFont typeface="Arial" panose="020B0604020202020204" pitchFamily="34" charset="0"/>
              <a:buChar char="•"/>
            </a:pPr>
            <a:endParaRPr lang="nl-NL" dirty="0"/>
          </a:p>
          <a:p>
            <a:endParaRPr lang="nl-NL" dirty="0"/>
          </a:p>
        </p:txBody>
      </p:sp>
    </p:spTree>
    <p:extLst>
      <p:ext uri="{BB962C8B-B14F-4D97-AF65-F5344CB8AC3E}">
        <p14:creationId xmlns:p14="http://schemas.microsoft.com/office/powerpoint/2010/main" val="401884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ECFD27-9BB0-43B5-AC47-B13AEC0AAABC}"/>
              </a:ext>
            </a:extLst>
          </p:cNvPr>
          <p:cNvSpPr>
            <a:spLocks noGrp="1"/>
          </p:cNvSpPr>
          <p:nvPr>
            <p:ph type="title"/>
          </p:nvPr>
        </p:nvSpPr>
        <p:spPr>
          <a:xfrm>
            <a:off x="239697" y="177553"/>
            <a:ext cx="10840811" cy="887768"/>
          </a:xfrm>
        </p:spPr>
        <p:txBody>
          <a:bodyPr>
            <a:normAutofit/>
          </a:bodyPr>
          <a:lstStyle/>
          <a:p>
            <a:pPr algn="ctr"/>
            <a:r>
              <a:rPr lang="nl-NL" dirty="0"/>
              <a:t>Herhaling vorige les</a:t>
            </a:r>
          </a:p>
        </p:txBody>
      </p:sp>
      <p:sp>
        <p:nvSpPr>
          <p:cNvPr id="3" name="Tijdelijke aanduiding voor tekst 2">
            <a:extLst>
              <a:ext uri="{FF2B5EF4-FFF2-40B4-BE49-F238E27FC236}">
                <a16:creationId xmlns:a16="http://schemas.microsoft.com/office/drawing/2014/main" id="{12ABD0F2-E188-40E3-ADED-DA460FAB2C14}"/>
              </a:ext>
            </a:extLst>
          </p:cNvPr>
          <p:cNvSpPr>
            <a:spLocks noGrp="1"/>
          </p:cNvSpPr>
          <p:nvPr>
            <p:ph type="body" idx="1"/>
          </p:nvPr>
        </p:nvSpPr>
        <p:spPr>
          <a:xfrm>
            <a:off x="685801" y="1065321"/>
            <a:ext cx="10394707" cy="4316559"/>
          </a:xfrm>
        </p:spPr>
        <p:txBody>
          <a:bodyPr/>
          <a:lstStyle/>
          <a:p>
            <a:endParaRPr lang="nl-NL" dirty="0"/>
          </a:p>
          <a:p>
            <a:pPr marL="342900" indent="-342900">
              <a:buFont typeface="Arial" panose="020B0604020202020204" pitchFamily="34" charset="0"/>
              <a:buChar char="•"/>
            </a:pPr>
            <a:r>
              <a:rPr lang="nl-NL" dirty="0"/>
              <a:t>Verschil natuurlijke personen en rechtspersonen</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Eenmanszaak, V.O.F., C.V, maatschap</a:t>
            </a:r>
          </a:p>
        </p:txBody>
      </p:sp>
    </p:spTree>
    <p:extLst>
      <p:ext uri="{BB962C8B-B14F-4D97-AF65-F5344CB8AC3E}">
        <p14:creationId xmlns:p14="http://schemas.microsoft.com/office/powerpoint/2010/main" val="3561440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BFD55A-C17D-458B-B946-EE301DBCEFC3}"/>
              </a:ext>
            </a:extLst>
          </p:cNvPr>
          <p:cNvSpPr>
            <a:spLocks noGrp="1"/>
          </p:cNvSpPr>
          <p:nvPr>
            <p:ph type="title"/>
          </p:nvPr>
        </p:nvSpPr>
        <p:spPr>
          <a:xfrm>
            <a:off x="685801" y="106532"/>
            <a:ext cx="10394707" cy="1038687"/>
          </a:xfrm>
        </p:spPr>
        <p:txBody>
          <a:bodyPr/>
          <a:lstStyle/>
          <a:p>
            <a:pPr algn="ctr"/>
            <a:r>
              <a:rPr lang="nl-NL" dirty="0"/>
              <a:t>Rechtspersonen</a:t>
            </a:r>
          </a:p>
        </p:txBody>
      </p:sp>
      <p:sp>
        <p:nvSpPr>
          <p:cNvPr id="3" name="Tijdelijke aanduiding voor tekst 2">
            <a:extLst>
              <a:ext uri="{FF2B5EF4-FFF2-40B4-BE49-F238E27FC236}">
                <a16:creationId xmlns:a16="http://schemas.microsoft.com/office/drawing/2014/main" id="{9BEB126F-AF00-4CD5-8450-9409EC3FFE06}"/>
              </a:ext>
            </a:extLst>
          </p:cNvPr>
          <p:cNvSpPr>
            <a:spLocks noGrp="1"/>
          </p:cNvSpPr>
          <p:nvPr>
            <p:ph type="body" idx="1"/>
          </p:nvPr>
        </p:nvSpPr>
        <p:spPr>
          <a:xfrm>
            <a:off x="321818" y="1145219"/>
            <a:ext cx="9488008" cy="4279037"/>
          </a:xfrm>
        </p:spPr>
        <p:txBody>
          <a:bodyPr/>
          <a:lstStyle/>
          <a:p>
            <a:pPr marL="342900" indent="-342900">
              <a:buFont typeface="Arial" panose="020B0604020202020204" pitchFamily="34" charset="0"/>
              <a:buChar char="•"/>
            </a:pPr>
            <a:r>
              <a:rPr lang="nl-NL" dirty="0"/>
              <a:t>Wordt opgericht bij notariële akte</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Is een rechtssubject met </a:t>
            </a:r>
            <a:r>
              <a:rPr lang="nl-NL" dirty="0">
                <a:solidFill>
                  <a:srgbClr val="FF0000"/>
                </a:solidFill>
              </a:rPr>
              <a:t>eigen</a:t>
            </a:r>
            <a:r>
              <a:rPr lang="nl-NL" dirty="0"/>
              <a:t> rechten en plichten</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Voordelen;</a:t>
            </a:r>
          </a:p>
          <a:p>
            <a:pPr marL="800100" lvl="1" indent="-342900">
              <a:buFont typeface="Arial" panose="020B0604020202020204" pitchFamily="34" charset="0"/>
              <a:buChar char="•"/>
            </a:pPr>
            <a:r>
              <a:rPr lang="nl-NL" dirty="0"/>
              <a:t>Je bent niet </a:t>
            </a:r>
            <a:r>
              <a:rPr lang="nl-NL" dirty="0">
                <a:solidFill>
                  <a:srgbClr val="FF0000"/>
                </a:solidFill>
              </a:rPr>
              <a:t>hoofdelijk aansprakelijk </a:t>
            </a:r>
            <a:r>
              <a:rPr lang="nl-NL" dirty="0"/>
              <a:t>voor de schulden van de rechtspersoon</a:t>
            </a:r>
          </a:p>
          <a:p>
            <a:pPr marL="800100" lvl="1" indent="-342900">
              <a:buFont typeface="Arial" panose="020B0604020202020204" pitchFamily="34" charset="0"/>
              <a:buChar char="•"/>
            </a:pPr>
            <a:r>
              <a:rPr lang="nl-NL" dirty="0"/>
              <a:t>Het voortbestaan van het bedrijf is niet afhankelijk van het leven van een persoon</a:t>
            </a:r>
          </a:p>
        </p:txBody>
      </p:sp>
      <p:pic>
        <p:nvPicPr>
          <p:cNvPr id="1026" name="Picture 2" descr="Afbeeldingsresultaat voor notariele akte">
            <a:extLst>
              <a:ext uri="{FF2B5EF4-FFF2-40B4-BE49-F238E27FC236}">
                <a16:creationId xmlns:a16="http://schemas.microsoft.com/office/drawing/2014/main" id="{9FF1BF80-6323-4216-B37A-9AAD1DD598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8475" y="1212265"/>
            <a:ext cx="4114800" cy="1654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15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850D45-8E79-40B8-8D0C-01C9CB016E42}"/>
              </a:ext>
            </a:extLst>
          </p:cNvPr>
          <p:cNvSpPr>
            <a:spLocks noGrp="1"/>
          </p:cNvSpPr>
          <p:nvPr>
            <p:ph type="title"/>
          </p:nvPr>
        </p:nvSpPr>
        <p:spPr>
          <a:xfrm>
            <a:off x="685801" y="-186430"/>
            <a:ext cx="10394707" cy="1482570"/>
          </a:xfrm>
        </p:spPr>
        <p:txBody>
          <a:bodyPr/>
          <a:lstStyle/>
          <a:p>
            <a:pPr algn="ctr"/>
            <a:r>
              <a:rPr lang="nl-NL" dirty="0"/>
              <a:t>Besloten Vennootschap  (B.V.)</a:t>
            </a:r>
          </a:p>
        </p:txBody>
      </p:sp>
      <p:sp>
        <p:nvSpPr>
          <p:cNvPr id="3" name="Tijdelijke aanduiding voor tekst 2">
            <a:extLst>
              <a:ext uri="{FF2B5EF4-FFF2-40B4-BE49-F238E27FC236}">
                <a16:creationId xmlns:a16="http://schemas.microsoft.com/office/drawing/2014/main" id="{08B7469B-56F0-4A26-A36F-FBE3460C0091}"/>
              </a:ext>
            </a:extLst>
          </p:cNvPr>
          <p:cNvSpPr>
            <a:spLocks noGrp="1"/>
          </p:cNvSpPr>
          <p:nvPr>
            <p:ph type="body" idx="1"/>
          </p:nvPr>
        </p:nvSpPr>
        <p:spPr>
          <a:xfrm>
            <a:off x="685801" y="1296140"/>
            <a:ext cx="6543674" cy="4085741"/>
          </a:xfrm>
        </p:spPr>
        <p:txBody>
          <a:bodyPr>
            <a:normAutofit lnSpcReduction="10000"/>
          </a:bodyPr>
          <a:lstStyle/>
          <a:p>
            <a:pPr marL="342900" indent="-342900">
              <a:buFont typeface="Arial" panose="020B0604020202020204" pitchFamily="34" charset="0"/>
              <a:buChar char="•"/>
            </a:pPr>
            <a:r>
              <a:rPr lang="nl-NL" dirty="0"/>
              <a:t>De B.V. is zelfstandig drager van rechten en plichten</a:t>
            </a:r>
          </a:p>
          <a:p>
            <a:pPr marL="342900" indent="-342900">
              <a:buFont typeface="Arial" panose="020B0604020202020204" pitchFamily="34" charset="0"/>
              <a:buChar char="•"/>
            </a:pPr>
            <a:r>
              <a:rPr lang="nl-NL" dirty="0"/>
              <a:t>Het vermogen van de B.V. is geheel gescheiden van het vermogen van de ondernemers</a:t>
            </a:r>
          </a:p>
          <a:p>
            <a:pPr marL="342900" indent="-342900">
              <a:buFont typeface="Arial" panose="020B0604020202020204" pitchFamily="34" charset="0"/>
              <a:buChar char="•"/>
            </a:pPr>
            <a:r>
              <a:rPr lang="nl-NL" dirty="0"/>
              <a:t>De B.V. geeft aandelen uit. Voor deze aandelen betalen de aandeelhouders geld. Zo komt de B.V. aan haar eigen vermogen.</a:t>
            </a:r>
          </a:p>
          <a:p>
            <a:pPr marL="342900" indent="-342900">
              <a:buFont typeface="Arial" panose="020B0604020202020204" pitchFamily="34" charset="0"/>
              <a:buChar char="•"/>
            </a:pPr>
            <a:r>
              <a:rPr lang="nl-NL" dirty="0"/>
              <a:t>Als tegenprestatie vragen de aandeelhouders rendement. Ze willen meedelen in de winst</a:t>
            </a:r>
          </a:p>
          <a:p>
            <a:pPr marL="342900" indent="-342900">
              <a:buFont typeface="Arial" panose="020B0604020202020204" pitchFamily="34" charset="0"/>
              <a:buChar char="•"/>
            </a:pPr>
            <a:r>
              <a:rPr lang="nl-NL" dirty="0"/>
              <a:t>Gaat het bedrijf failliet dan zijn de aandeelhouders het geld kwijt dat ze voor de aandelen hebben betaald.</a:t>
            </a:r>
          </a:p>
        </p:txBody>
      </p:sp>
      <p:pic>
        <p:nvPicPr>
          <p:cNvPr id="2050" name="Picture 2" descr="Afbeeldingsresultaat voor besloten vennootschap">
            <a:extLst>
              <a:ext uri="{FF2B5EF4-FFF2-40B4-BE49-F238E27FC236}">
                <a16:creationId xmlns:a16="http://schemas.microsoft.com/office/drawing/2014/main" id="{480938C9-4DF8-4153-9D10-6B8C2991C0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3300" y="1494422"/>
            <a:ext cx="3943350" cy="1810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58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30899D-0D61-41BF-9A37-1507B4260365}"/>
              </a:ext>
            </a:extLst>
          </p:cNvPr>
          <p:cNvSpPr>
            <a:spLocks noGrp="1"/>
          </p:cNvSpPr>
          <p:nvPr>
            <p:ph type="title"/>
          </p:nvPr>
        </p:nvSpPr>
        <p:spPr>
          <a:xfrm>
            <a:off x="685801" y="0"/>
            <a:ext cx="10394707" cy="1069848"/>
          </a:xfrm>
        </p:spPr>
        <p:txBody>
          <a:bodyPr/>
          <a:lstStyle/>
          <a:p>
            <a:pPr algn="ctr"/>
            <a:r>
              <a:rPr lang="nl-NL" dirty="0"/>
              <a:t>Vervolg B.V.</a:t>
            </a:r>
          </a:p>
        </p:txBody>
      </p:sp>
      <p:sp>
        <p:nvSpPr>
          <p:cNvPr id="3" name="Tijdelijke aanduiding voor tekst 2">
            <a:extLst>
              <a:ext uri="{FF2B5EF4-FFF2-40B4-BE49-F238E27FC236}">
                <a16:creationId xmlns:a16="http://schemas.microsoft.com/office/drawing/2014/main" id="{4C1FC7AF-662C-4CD9-9ADB-FF4800D9DA00}"/>
              </a:ext>
            </a:extLst>
          </p:cNvPr>
          <p:cNvSpPr>
            <a:spLocks noGrp="1"/>
          </p:cNvSpPr>
          <p:nvPr>
            <p:ph type="body" idx="1"/>
          </p:nvPr>
        </p:nvSpPr>
        <p:spPr>
          <a:xfrm>
            <a:off x="685801" y="996696"/>
            <a:ext cx="10394707" cy="4608576"/>
          </a:xfrm>
        </p:spPr>
        <p:txBody>
          <a:bodyPr>
            <a:normAutofit fontScale="92500" lnSpcReduction="10000"/>
          </a:bodyPr>
          <a:lstStyle/>
          <a:p>
            <a:pPr marL="342900" indent="-342900">
              <a:buFont typeface="Arial" panose="020B0604020202020204" pitchFamily="34" charset="0"/>
              <a:buChar char="•"/>
            </a:pPr>
            <a:r>
              <a:rPr lang="nl-NL" dirty="0">
                <a:solidFill>
                  <a:srgbClr val="FF0000"/>
                </a:solidFill>
              </a:rPr>
              <a:t>Aandelen staan op naam</a:t>
            </a:r>
            <a:r>
              <a:rPr lang="nl-NL" dirty="0"/>
              <a:t>. Ze zijn niet vrij verhandelbaar. Vandaar de naam </a:t>
            </a:r>
            <a:r>
              <a:rPr lang="nl-NL" dirty="0">
                <a:solidFill>
                  <a:srgbClr val="FF0000"/>
                </a:solidFill>
              </a:rPr>
              <a:t>BESLOTEN</a:t>
            </a:r>
          </a:p>
          <a:p>
            <a:pPr marL="342900" indent="-342900">
              <a:buFont typeface="Arial" panose="020B0604020202020204" pitchFamily="34" charset="0"/>
              <a:buChar char="•"/>
            </a:pPr>
            <a:r>
              <a:rPr lang="nl-NL" dirty="0"/>
              <a:t>Aandeelhouders hebben de hoogste macht</a:t>
            </a:r>
          </a:p>
          <a:p>
            <a:pPr marL="342900" indent="-342900">
              <a:buFont typeface="Arial" panose="020B0604020202020204" pitchFamily="34" charset="0"/>
              <a:buChar char="•"/>
            </a:pPr>
            <a:r>
              <a:rPr lang="nl-NL" dirty="0"/>
              <a:t>De directeur of directeuren zijn in loondienst </a:t>
            </a:r>
          </a:p>
          <a:p>
            <a:pPr marL="342900" indent="-342900">
              <a:buFont typeface="Arial" panose="020B0604020202020204" pitchFamily="34" charset="0"/>
              <a:buChar char="•"/>
            </a:pPr>
            <a:r>
              <a:rPr lang="nl-NL" dirty="0"/>
              <a:t>Een directeur geeft leiding aan het bedrijf. Hij kan ook aandelen hebben maar dat hoeft niet altijd. </a:t>
            </a:r>
          </a:p>
          <a:p>
            <a:pPr marL="342900" indent="-342900">
              <a:buFont typeface="Arial" panose="020B0604020202020204" pitchFamily="34" charset="0"/>
              <a:buChar char="•"/>
            </a:pPr>
            <a:r>
              <a:rPr lang="nl-NL" dirty="0">
                <a:solidFill>
                  <a:srgbClr val="FF0000"/>
                </a:solidFill>
              </a:rPr>
              <a:t>D</a:t>
            </a:r>
            <a:r>
              <a:rPr lang="nl-NL" dirty="0"/>
              <a:t>irecteur </a:t>
            </a:r>
            <a:r>
              <a:rPr lang="nl-NL" dirty="0">
                <a:solidFill>
                  <a:srgbClr val="FF0000"/>
                </a:solidFill>
              </a:rPr>
              <a:t>G</a:t>
            </a:r>
            <a:r>
              <a:rPr lang="nl-NL" dirty="0"/>
              <a:t>root </a:t>
            </a:r>
            <a:r>
              <a:rPr lang="nl-NL" dirty="0">
                <a:solidFill>
                  <a:srgbClr val="FF0000"/>
                </a:solidFill>
              </a:rPr>
              <a:t>A</a:t>
            </a:r>
            <a:r>
              <a:rPr lang="nl-NL" dirty="0"/>
              <a:t>andeelhouder; </a:t>
            </a:r>
          </a:p>
          <a:p>
            <a:pPr marL="800100" lvl="1" indent="-342900">
              <a:buFont typeface="Arial" panose="020B0604020202020204" pitchFamily="34" charset="0"/>
              <a:buChar char="•"/>
            </a:pPr>
            <a:r>
              <a:rPr lang="nl-NL" dirty="0"/>
              <a:t> Heeft meer dan 5 procent van de aandelen</a:t>
            </a:r>
          </a:p>
          <a:p>
            <a:pPr marL="800100" lvl="1" indent="-342900">
              <a:buFont typeface="Arial" panose="020B0604020202020204" pitchFamily="34" charset="0"/>
              <a:buChar char="•"/>
            </a:pPr>
            <a:r>
              <a:rPr lang="nl-NL" dirty="0"/>
              <a:t> en werkt in het bedrijf.</a:t>
            </a:r>
          </a:p>
          <a:p>
            <a:pPr marL="342900" indent="-342900">
              <a:buFont typeface="Arial" panose="020B0604020202020204" pitchFamily="34" charset="0"/>
              <a:buChar char="•"/>
            </a:pPr>
            <a:r>
              <a:rPr lang="nl-NL" dirty="0">
                <a:solidFill>
                  <a:srgbClr val="FF0000"/>
                </a:solidFill>
              </a:rPr>
              <a:t>Let op</a:t>
            </a:r>
            <a:r>
              <a:rPr lang="nl-NL" dirty="0"/>
              <a:t>;  Als het bedrijf is gestart voordat de </a:t>
            </a:r>
            <a:r>
              <a:rPr lang="nl-NL" dirty="0" err="1"/>
              <a:t>b.V.</a:t>
            </a:r>
            <a:r>
              <a:rPr lang="nl-NL" dirty="0"/>
              <a:t> is opgericht dan ben je als ondernemer wel hoofdelijk aansprakelijk</a:t>
            </a:r>
          </a:p>
          <a:p>
            <a:pPr marL="342900" indent="-342900">
              <a:buFont typeface="Arial" panose="020B0604020202020204" pitchFamily="34" charset="0"/>
              <a:buChar char="•"/>
            </a:pPr>
            <a:r>
              <a:rPr lang="nl-NL" dirty="0"/>
              <a:t>Je moet dus naar de </a:t>
            </a:r>
            <a:r>
              <a:rPr lang="nl-NL" dirty="0" err="1"/>
              <a:t>k.v.k.</a:t>
            </a:r>
            <a:r>
              <a:rPr lang="nl-NL" dirty="0"/>
              <a:t> voor de inschrijving en naar de notaris voor de oprichting</a:t>
            </a:r>
          </a:p>
          <a:p>
            <a:pPr marL="342900" indent="-342900">
              <a:buFont typeface="Arial" panose="020B0604020202020204" pitchFamily="34" charset="0"/>
              <a:buChar char="•"/>
            </a:pPr>
            <a:endParaRPr lang="nl-NL" dirty="0"/>
          </a:p>
        </p:txBody>
      </p:sp>
    </p:spTree>
    <p:extLst>
      <p:ext uri="{BB962C8B-B14F-4D97-AF65-F5344CB8AC3E}">
        <p14:creationId xmlns:p14="http://schemas.microsoft.com/office/powerpoint/2010/main" val="52414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1A8681-1A66-4A53-9150-F795F9355BB7}"/>
              </a:ext>
            </a:extLst>
          </p:cNvPr>
          <p:cNvSpPr>
            <a:spLocks noGrp="1"/>
          </p:cNvSpPr>
          <p:nvPr>
            <p:ph type="title"/>
          </p:nvPr>
        </p:nvSpPr>
        <p:spPr>
          <a:xfrm>
            <a:off x="685801" y="1"/>
            <a:ext cx="10394707" cy="1645920"/>
          </a:xfrm>
        </p:spPr>
        <p:txBody>
          <a:bodyPr/>
          <a:lstStyle/>
          <a:p>
            <a:pPr algn="ctr"/>
            <a:r>
              <a:rPr lang="nl-NL" dirty="0"/>
              <a:t>Naamloze vennootschap</a:t>
            </a:r>
          </a:p>
        </p:txBody>
      </p:sp>
      <p:sp>
        <p:nvSpPr>
          <p:cNvPr id="3" name="Tijdelijke aanduiding voor tekst 2">
            <a:extLst>
              <a:ext uri="{FF2B5EF4-FFF2-40B4-BE49-F238E27FC236}">
                <a16:creationId xmlns:a16="http://schemas.microsoft.com/office/drawing/2014/main" id="{54BFD618-1060-4EF1-A153-B38CE2827D68}"/>
              </a:ext>
            </a:extLst>
          </p:cNvPr>
          <p:cNvSpPr>
            <a:spLocks noGrp="1"/>
          </p:cNvSpPr>
          <p:nvPr>
            <p:ph type="body" idx="1"/>
          </p:nvPr>
        </p:nvSpPr>
        <p:spPr>
          <a:xfrm>
            <a:off x="685801" y="1527048"/>
            <a:ext cx="7946135" cy="3913632"/>
          </a:xfrm>
        </p:spPr>
        <p:txBody>
          <a:bodyPr>
            <a:normAutofit lnSpcReduction="10000"/>
          </a:bodyPr>
          <a:lstStyle/>
          <a:p>
            <a:pPr marL="342900" indent="-342900">
              <a:buFont typeface="Arial" panose="020B0604020202020204" pitchFamily="34" charset="0"/>
              <a:buChar char="•"/>
            </a:pPr>
            <a:r>
              <a:rPr lang="nl-NL" dirty="0"/>
              <a:t>NV is net als de BV een </a:t>
            </a:r>
            <a:r>
              <a:rPr lang="nl-NL" dirty="0">
                <a:solidFill>
                  <a:srgbClr val="FF0000"/>
                </a:solidFill>
              </a:rPr>
              <a:t>rechtspersoon</a:t>
            </a:r>
          </a:p>
          <a:p>
            <a:pPr marL="342900" indent="-342900">
              <a:buFont typeface="Arial" panose="020B0604020202020204" pitchFamily="34" charset="0"/>
              <a:buChar char="•"/>
            </a:pPr>
            <a:r>
              <a:rPr lang="nl-NL" dirty="0"/>
              <a:t>Het kapitaal is verdeeld in aandelen.</a:t>
            </a:r>
          </a:p>
          <a:p>
            <a:pPr marL="342900" indent="-342900">
              <a:buFont typeface="Arial" panose="020B0604020202020204" pitchFamily="34" charset="0"/>
              <a:buChar char="•"/>
            </a:pPr>
            <a:r>
              <a:rPr lang="nl-NL" dirty="0"/>
              <a:t>Deze aandelen staan niet op naam; </a:t>
            </a:r>
            <a:endParaRPr lang="nl-NL" dirty="0">
              <a:solidFill>
                <a:srgbClr val="FF0000"/>
              </a:solidFill>
            </a:endParaRPr>
          </a:p>
          <a:p>
            <a:pPr marL="342900" indent="-342900">
              <a:buFont typeface="Arial" panose="020B0604020202020204" pitchFamily="34" charset="0"/>
              <a:buChar char="•"/>
            </a:pPr>
            <a:r>
              <a:rPr lang="nl-NL" dirty="0">
                <a:solidFill>
                  <a:srgbClr val="FF0000"/>
                </a:solidFill>
              </a:rPr>
              <a:t>De aandelen zijn aan toonder</a:t>
            </a:r>
            <a:r>
              <a:rPr lang="nl-NL" dirty="0"/>
              <a:t>; ze zijn vrij verhandelbaar op de beurs</a:t>
            </a:r>
          </a:p>
          <a:p>
            <a:pPr marL="342900" indent="-342900">
              <a:buFont typeface="Arial" panose="020B0604020202020204" pitchFamily="34" charset="0"/>
              <a:buChar char="•"/>
            </a:pPr>
            <a:r>
              <a:rPr lang="nl-NL" dirty="0"/>
              <a:t>Naamloos omdat er geen register bestaat waarin de aandeelhouders staan vermeld</a:t>
            </a:r>
          </a:p>
          <a:p>
            <a:pPr marL="342900" indent="-342900">
              <a:buFont typeface="Arial" panose="020B0604020202020204" pitchFamily="34" charset="0"/>
              <a:buChar char="•"/>
            </a:pPr>
            <a:r>
              <a:rPr lang="nl-NL" dirty="0"/>
              <a:t>Voor de aansprakelijkheid geldt hetzelfde als voor de B.V.</a:t>
            </a:r>
          </a:p>
          <a:p>
            <a:pPr marL="342900" indent="-342900">
              <a:buFont typeface="Arial" panose="020B0604020202020204" pitchFamily="34" charset="0"/>
              <a:buChar char="•"/>
            </a:pPr>
            <a:r>
              <a:rPr lang="nl-NL" dirty="0">
                <a:solidFill>
                  <a:srgbClr val="FF0000"/>
                </a:solidFill>
              </a:rPr>
              <a:t>Aansprakelijkheid;</a:t>
            </a:r>
            <a:r>
              <a:rPr lang="nl-NL" dirty="0"/>
              <a:t> Bij faillissement zijn de aandeelhouders alleen hun inbreng kwijt</a:t>
            </a:r>
          </a:p>
        </p:txBody>
      </p:sp>
      <p:pic>
        <p:nvPicPr>
          <p:cNvPr id="3074" name="Picture 2" descr="Afbeeldingsresultaat voor de aandelenbeurs">
            <a:extLst>
              <a:ext uri="{FF2B5EF4-FFF2-40B4-BE49-F238E27FC236}">
                <a16:creationId xmlns:a16="http://schemas.microsoft.com/office/drawing/2014/main" id="{91CFD343-024B-4865-80DD-3B066491F9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2309" y="1645921"/>
            <a:ext cx="2713890" cy="1999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21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E5BDDA-39BA-4692-8D63-6FDF4D9A49DF}"/>
              </a:ext>
            </a:extLst>
          </p:cNvPr>
          <p:cNvSpPr>
            <a:spLocks noGrp="1"/>
          </p:cNvSpPr>
          <p:nvPr>
            <p:ph type="title"/>
          </p:nvPr>
        </p:nvSpPr>
        <p:spPr>
          <a:xfrm>
            <a:off x="685801" y="155449"/>
            <a:ext cx="10394707" cy="1207007"/>
          </a:xfrm>
        </p:spPr>
        <p:txBody>
          <a:bodyPr/>
          <a:lstStyle/>
          <a:p>
            <a:pPr algn="ctr"/>
            <a:r>
              <a:rPr lang="nl-NL" dirty="0"/>
              <a:t>N.V. (vervolg)</a:t>
            </a:r>
          </a:p>
        </p:txBody>
      </p:sp>
      <p:sp>
        <p:nvSpPr>
          <p:cNvPr id="3" name="Tijdelijke aanduiding voor tekst 2">
            <a:extLst>
              <a:ext uri="{FF2B5EF4-FFF2-40B4-BE49-F238E27FC236}">
                <a16:creationId xmlns:a16="http://schemas.microsoft.com/office/drawing/2014/main" id="{E418D014-48B4-49B0-84A1-64184AE570C6}"/>
              </a:ext>
            </a:extLst>
          </p:cNvPr>
          <p:cNvSpPr>
            <a:spLocks noGrp="1"/>
          </p:cNvSpPr>
          <p:nvPr>
            <p:ph type="body" idx="1"/>
          </p:nvPr>
        </p:nvSpPr>
        <p:spPr>
          <a:xfrm>
            <a:off x="219457" y="1728216"/>
            <a:ext cx="10861052" cy="3653665"/>
          </a:xfrm>
        </p:spPr>
        <p:txBody>
          <a:bodyPr/>
          <a:lstStyle/>
          <a:p>
            <a:pPr marL="342900" indent="-342900">
              <a:buFont typeface="Arial" panose="020B0604020202020204" pitchFamily="34" charset="0"/>
              <a:buChar char="•"/>
            </a:pPr>
            <a:r>
              <a:rPr lang="nl-NL" dirty="0"/>
              <a:t>De aandeelhouders zijn de eigenaars van de N.V.; zij zijn ook de hoogste macht</a:t>
            </a:r>
          </a:p>
          <a:p>
            <a:pPr marL="342900" indent="-342900">
              <a:buFont typeface="Arial" panose="020B0604020202020204" pitchFamily="34" charset="0"/>
              <a:buChar char="•"/>
            </a:pPr>
            <a:r>
              <a:rPr lang="nl-NL" dirty="0">
                <a:solidFill>
                  <a:srgbClr val="FF0000"/>
                </a:solidFill>
              </a:rPr>
              <a:t>Bestuur;</a:t>
            </a:r>
            <a:r>
              <a:rPr lang="nl-NL" dirty="0"/>
              <a:t> de directie voert de dagelijkse leiding</a:t>
            </a:r>
          </a:p>
          <a:p>
            <a:pPr marL="342900" indent="-342900">
              <a:buFont typeface="Arial" panose="020B0604020202020204" pitchFamily="34" charset="0"/>
              <a:buChar char="•"/>
            </a:pPr>
            <a:r>
              <a:rPr lang="nl-NL" dirty="0"/>
              <a:t>Directeur hoeft niet zelf aandelen te hebben. Vaak hebben ze die wel door prestatiebeloning</a:t>
            </a:r>
          </a:p>
          <a:p>
            <a:pPr marL="342900" indent="-342900">
              <a:buFont typeface="Arial" panose="020B0604020202020204" pitchFamily="34" charset="0"/>
              <a:buChar char="•"/>
            </a:pPr>
            <a:r>
              <a:rPr lang="nl-NL" dirty="0">
                <a:solidFill>
                  <a:srgbClr val="FF0000"/>
                </a:solidFill>
              </a:rPr>
              <a:t>De raad van commissarissen </a:t>
            </a:r>
            <a:r>
              <a:rPr lang="nl-NL" dirty="0"/>
              <a:t>houdt toezicht op de directie</a:t>
            </a:r>
          </a:p>
          <a:p>
            <a:pPr marL="800100" lvl="1" indent="-342900">
              <a:buFont typeface="Arial" panose="020B0604020202020204" pitchFamily="34" charset="0"/>
              <a:buChar char="•"/>
            </a:pPr>
            <a:r>
              <a:rPr lang="nl-NL" dirty="0"/>
              <a:t>Zij kunnen de directie ontslaan bij wanbestuur</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p:txBody>
      </p:sp>
    </p:spTree>
    <p:extLst>
      <p:ext uri="{BB962C8B-B14F-4D97-AF65-F5344CB8AC3E}">
        <p14:creationId xmlns:p14="http://schemas.microsoft.com/office/powerpoint/2010/main" val="104826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Belangrijke gebeurtenis">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TM04033927[[fn=Belangrijke gebeurtenis]]</Template>
  <TotalTime>155</TotalTime>
  <Words>824</Words>
  <Application>Microsoft Office PowerPoint</Application>
  <PresentationFormat>Breedbeeld</PresentationFormat>
  <Paragraphs>103</Paragraphs>
  <Slides>18</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18</vt:i4>
      </vt:variant>
    </vt:vector>
  </HeadingPairs>
  <TitlesOfParts>
    <vt:vector size="21" baseType="lpstr">
      <vt:lpstr>Arial</vt:lpstr>
      <vt:lpstr>Impact</vt:lpstr>
      <vt:lpstr>Belangrijke gebeurtenis</vt:lpstr>
      <vt:lpstr>Belasting en wetgeving</vt:lpstr>
      <vt:lpstr>AGENDA</vt:lpstr>
      <vt:lpstr>Doel van deze les</vt:lpstr>
      <vt:lpstr>Herhaling vorige les</vt:lpstr>
      <vt:lpstr>Rechtspersonen</vt:lpstr>
      <vt:lpstr>Besloten Vennootschap  (B.V.)</vt:lpstr>
      <vt:lpstr>Vervolg B.V.</vt:lpstr>
      <vt:lpstr>Naamloze vennootschap</vt:lpstr>
      <vt:lpstr>N.V. (vervolg)</vt:lpstr>
      <vt:lpstr>Stichting</vt:lpstr>
      <vt:lpstr>Stichting (vervolg)</vt:lpstr>
      <vt:lpstr>vereniging</vt:lpstr>
      <vt:lpstr>Soorten verenigingen</vt:lpstr>
      <vt:lpstr>Vereniging met volledige rechtsbevoegdheid</vt:lpstr>
      <vt:lpstr>Vereniging met beperkte rechtsbevoegdheid</vt:lpstr>
      <vt:lpstr>Coöperatie</vt:lpstr>
      <vt:lpstr>Coöperatie</vt:lpstr>
      <vt:lpstr>Nu zelf;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Belasting en wetgeving</dc:title>
  <dc:creator>José Kamphuis</dc:creator>
  <cp:lastModifiedBy>José Kamphuis</cp:lastModifiedBy>
  <cp:revision>14</cp:revision>
  <dcterms:created xsi:type="dcterms:W3CDTF">2018-01-29T19:56:15Z</dcterms:created>
  <dcterms:modified xsi:type="dcterms:W3CDTF">2018-01-29T22:32:03Z</dcterms:modified>
</cp:coreProperties>
</file>